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54" r:id="rId2"/>
    <p:sldId id="355" r:id="rId3"/>
    <p:sldId id="356" r:id="rId4"/>
    <p:sldId id="288" r:id="rId5"/>
    <p:sldId id="263" r:id="rId6"/>
    <p:sldId id="363" r:id="rId7"/>
    <p:sldId id="268" r:id="rId8"/>
    <p:sldId id="358" r:id="rId9"/>
    <p:sldId id="272" r:id="rId10"/>
    <p:sldId id="273" r:id="rId11"/>
    <p:sldId id="274" r:id="rId12"/>
    <p:sldId id="304" r:id="rId13"/>
    <p:sldId id="361" r:id="rId14"/>
    <p:sldId id="362" r:id="rId15"/>
    <p:sldId id="364" r:id="rId16"/>
  </p:sldIdLst>
  <p:sldSz cx="9144000" cy="6858000" type="screen4x3"/>
  <p:notesSz cx="9309100" cy="7053263"/>
  <p:defaultTextStyle>
    <a:defPPr>
      <a:defRPr lang="en-US"/>
    </a:defPPr>
    <a:lvl1pPr marL="0" algn="l" defTabSz="4571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4" algn="l" defTabSz="4571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6" algn="l" defTabSz="4571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60" algn="l" defTabSz="4571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3" algn="l" defTabSz="4571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6" algn="l" defTabSz="4571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20" algn="l" defTabSz="4571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72" algn="l" defTabSz="4571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26" algn="l" defTabSz="4571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222" userDrawn="1">
          <p15:clr>
            <a:srgbClr val="A4A3A4"/>
          </p15:clr>
        </p15:guide>
        <p15:guide id="2" pos="293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nda's Laptop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87666" autoAdjust="0"/>
  </p:normalViewPr>
  <p:slideViewPr>
    <p:cSldViewPr snapToGrid="0" snapToObjects="1">
      <p:cViewPr>
        <p:scale>
          <a:sx n="62" d="100"/>
          <a:sy n="62" d="100"/>
        </p:scale>
        <p:origin x="-10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1070" y="2246"/>
      </p:cViewPr>
      <p:guideLst>
        <p:guide orient="horz" pos="2222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indasLaptop:Downloads:FOCL%20Survey%20of%20Library%20Directors-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indasLaptop:Downloads:FOCL%20Survey%20of%20Library%20Directors-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indasLaptop:Downloads:FOCL%20Survey%20of%20Library%20Directors-5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indasLaptop:Downloads:FOCL%20Survey%20of%20Library%20Directors-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 b="1"/>
              <a:t>How many patrons does your library serve?</a:t>
            </a:r>
          </a:p>
        </c:rich>
      </c:tx>
      <c:layout>
        <c:manualLayout>
          <c:xMode val="edge"/>
          <c:yMode val="edge"/>
          <c:x val="0.175480787776844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1'!$B$3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00FF"/>
              </a:solidFill>
              <a:ln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008000"/>
              </a:solidFill>
              <a:ln>
                <a:prstDash val="solid"/>
              </a:ln>
            </c:spPr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'Question 1'!$A$4:$A$6</c:f>
              <c:strCache>
                <c:ptCount val="3"/>
                <c:pt idx="0">
                  <c:v>Up to 9,999</c:v>
                </c:pt>
                <c:pt idx="1">
                  <c:v>10,000 to 24,999</c:v>
                </c:pt>
                <c:pt idx="2">
                  <c:v>25,000+</c:v>
                </c:pt>
              </c:strCache>
            </c:strRef>
          </c:cat>
          <c:val>
            <c:numRef>
              <c:f>'Question 1'!$B$4:$B$6</c:f>
              <c:numCache>
                <c:formatCode>0.00%</c:formatCode>
                <c:ptCount val="3"/>
                <c:pt idx="0">
                  <c:v>0.46089999999999998</c:v>
                </c:pt>
                <c:pt idx="1">
                  <c:v>0.32169999999999999</c:v>
                </c:pt>
                <c:pt idx="2">
                  <c:v>0.21740000000000001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168512"/>
        <c:axId val="43166720"/>
      </c:barChart>
      <c:valAx>
        <c:axId val="4316672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 b="1" i="0"/>
            </a:pPr>
            <a:endParaRPr lang="en-US"/>
          </a:p>
        </c:txPr>
        <c:crossAx val="43168512"/>
        <c:crosses val="autoZero"/>
        <c:crossBetween val="between"/>
        <c:majorUnit val="0.1"/>
      </c:valAx>
      <c:catAx>
        <c:axId val="43168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 i="0"/>
            </a:pPr>
            <a:endParaRPr lang="en-US"/>
          </a:p>
        </c:txPr>
        <c:crossAx val="43166720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'Question 4'!$B$3</c:f>
              <c:strCache>
                <c:ptCount val="1"/>
                <c:pt idx="0">
                  <c:v>Responses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00FF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8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660066"/>
              </a:solidFill>
            </c:spPr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'Question 4'!$A$4:$A$9</c:f>
              <c:strCache>
                <c:ptCount val="5"/>
                <c:pt idx="0">
                  <c:v>Very Active</c:v>
                </c:pt>
                <c:pt idx="1">
                  <c:v> Active </c:v>
                </c:pt>
                <c:pt idx="2">
                  <c:v>Limited By Membership</c:v>
                </c:pt>
                <c:pt idx="3">
                  <c:v>Struggling </c:v>
                </c:pt>
                <c:pt idx="4">
                  <c:v>Dormant</c:v>
                </c:pt>
              </c:strCache>
            </c:strRef>
          </c:cat>
          <c:val>
            <c:numRef>
              <c:f>'Question 4'!$B$4:$B$9</c:f>
              <c:numCache>
                <c:formatCode>0.00%</c:formatCode>
                <c:ptCount val="6"/>
                <c:pt idx="0">
                  <c:v>0.26090000000000002</c:v>
                </c:pt>
                <c:pt idx="1">
                  <c:v>0.2717</c:v>
                </c:pt>
                <c:pt idx="2">
                  <c:v>0.25</c:v>
                </c:pt>
                <c:pt idx="3">
                  <c:v>8.6999999999999994E-2</c:v>
                </c:pt>
                <c:pt idx="4">
                  <c:v>3.2599999999999997E-2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301120"/>
        <c:axId val="43299584"/>
      </c:barChart>
      <c:valAx>
        <c:axId val="4329958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en-US"/>
          </a:p>
        </c:txPr>
        <c:crossAx val="43301120"/>
        <c:crosses val="autoZero"/>
        <c:crossBetween val="between"/>
      </c:valAx>
      <c:catAx>
        <c:axId val="43301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 i="0"/>
            </a:pPr>
            <a:endParaRPr lang="en-US"/>
          </a:p>
        </c:txPr>
        <c:crossAx val="43299584"/>
        <c:crosses val="autoZero"/>
        <c:auto val="0"/>
        <c:lblAlgn val="ctr"/>
        <c:lblOffset val="100"/>
        <c:noMultiLvlLbl val="0"/>
      </c:catAx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</c:plotArea>
    <c:plotVisOnly val="0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6'!$B$3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  <a:ln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800000"/>
              </a:solidFill>
              <a:ln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660066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'Question 6'!$A$4:$A$9</c:f>
              <c:strCache>
                <c:ptCount val="6"/>
                <c:pt idx="0">
                  <c:v>Fundraising</c:v>
                </c:pt>
                <c:pt idx="1">
                  <c:v>Local advocacy</c:v>
                </c:pt>
                <c:pt idx="2">
                  <c:v>Public awareness</c:v>
                </c:pt>
                <c:pt idx="3">
                  <c:v>Volunteer in the library</c:v>
                </c:pt>
                <c:pt idx="4">
                  <c:v>Conduct their own programs and events</c:v>
                </c:pt>
                <c:pt idx="5">
                  <c:v>Other (please specify)</c:v>
                </c:pt>
              </c:strCache>
            </c:strRef>
          </c:cat>
          <c:val>
            <c:numRef>
              <c:f>'Question 6'!$B$4:$B$9</c:f>
              <c:numCache>
                <c:formatCode>0.00%</c:formatCode>
                <c:ptCount val="6"/>
                <c:pt idx="0">
                  <c:v>0.78159999999999996</c:v>
                </c:pt>
                <c:pt idx="1">
                  <c:v>0.74709999999999999</c:v>
                </c:pt>
                <c:pt idx="2">
                  <c:v>0.71260000000000001</c:v>
                </c:pt>
                <c:pt idx="3">
                  <c:v>0.25290000000000001</c:v>
                </c:pt>
                <c:pt idx="4">
                  <c:v>0.2989</c:v>
                </c:pt>
                <c:pt idx="5">
                  <c:v>6.9000000000000006E-2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226240"/>
        <c:axId val="43220352"/>
      </c:barChart>
      <c:valAx>
        <c:axId val="4322035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 b="1" i="0"/>
            </a:pPr>
            <a:endParaRPr lang="en-US"/>
          </a:p>
        </c:txPr>
        <c:crossAx val="43226240"/>
        <c:crosses val="autoZero"/>
        <c:crossBetween val="between"/>
      </c:valAx>
      <c:catAx>
        <c:axId val="43226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43220352"/>
        <c:crosses val="autoZero"/>
        <c:auto val="0"/>
        <c:lblAlgn val="ctr"/>
        <c:lblOffset val="100"/>
        <c:noMultiLvlLbl val="0"/>
      </c:catAx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</c:plotArea>
    <c:plotVisOnly val="0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499310501203998E-2"/>
          <c:y val="0.20815402871300701"/>
          <c:w val="0.90097671019382897"/>
          <c:h val="0.707392054578970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Local Advocacy</c:v>
                </c:pt>
                <c:pt idx="1">
                  <c:v>Public Awareness</c:v>
                </c:pt>
              </c:strCache>
            </c:strRef>
          </c:cat>
          <c:val>
            <c:numRef>
              <c:f>Sheet1!$B$2:$C$2</c:f>
              <c:numCache>
                <c:formatCode>0%</c:formatCode>
                <c:ptCount val="2"/>
                <c:pt idx="0">
                  <c:v>0.82</c:v>
                </c:pt>
                <c:pt idx="1">
                  <c:v>0.73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547-441D-8F37-F212EE5B21B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Blue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800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80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Local Advocacy</c:v>
                </c:pt>
                <c:pt idx="1">
                  <c:v>Public Awareness</c:v>
                </c:pt>
              </c:strCache>
            </c:strRef>
          </c:cat>
          <c:val>
            <c:numRef>
              <c:f>Sheet1!$B$3:$C$3</c:f>
              <c:numCache>
                <c:formatCode>0%</c:formatCode>
                <c:ptCount val="2"/>
                <c:pt idx="0">
                  <c:v>0.59</c:v>
                </c:pt>
                <c:pt idx="1">
                  <c:v>0.66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547-441D-8F37-F212EE5B21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844736"/>
        <c:axId val="45850624"/>
      </c:barChart>
      <c:catAx>
        <c:axId val="4584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850624"/>
        <c:crosses val="autoZero"/>
        <c:auto val="1"/>
        <c:lblAlgn val="ctr"/>
        <c:lblOffset val="100"/>
        <c:noMultiLvlLbl val="0"/>
      </c:catAx>
      <c:valAx>
        <c:axId val="45850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844736"/>
        <c:crosses val="autoZero"/>
        <c:crossBetween val="between"/>
      </c:valAx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027904"/>
        <c:axId val="46009728"/>
      </c:barChart>
      <c:valAx>
        <c:axId val="4600972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46027904"/>
        <c:crosses val="autoZero"/>
        <c:crossBetween val="between"/>
      </c:valAx>
      <c:catAx>
        <c:axId val="46027904"/>
        <c:scaling>
          <c:orientation val="minMax"/>
        </c:scaling>
        <c:delete val="0"/>
        <c:axPos val="b"/>
        <c:majorTickMark val="out"/>
        <c:minorTickMark val="none"/>
        <c:tickLblPos val="nextTo"/>
        <c:crossAx val="46009728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10-08T12:35:40.781" idx="1">
    <p:pos x="10" y="10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34361" cy="352842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2652" y="0"/>
            <a:ext cx="4034361" cy="352842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r">
              <a:defRPr sz="1200"/>
            </a:lvl1pPr>
          </a:lstStyle>
          <a:p>
            <a:fld id="{12B4556C-0705-431F-B050-231269C1D00E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99229"/>
            <a:ext cx="4034361" cy="352842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2652" y="6699229"/>
            <a:ext cx="4034361" cy="352842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r">
              <a:defRPr sz="1200"/>
            </a:lvl1pPr>
          </a:lstStyle>
          <a:p>
            <a:fld id="{AD04FA4A-466C-4244-B4A0-5D955A6A5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17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33944" cy="352663"/>
          </a:xfrm>
          <a:prstGeom prst="rect">
            <a:avLst/>
          </a:prstGeom>
        </p:spPr>
        <p:txBody>
          <a:bodyPr vert="horz" lIns="93489" tIns="46744" rIns="93489" bIns="467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003" y="0"/>
            <a:ext cx="4033944" cy="352663"/>
          </a:xfrm>
          <a:prstGeom prst="rect">
            <a:avLst/>
          </a:prstGeom>
        </p:spPr>
        <p:txBody>
          <a:bodyPr vert="horz" lIns="93489" tIns="46744" rIns="93489" bIns="46744" rtlCol="0"/>
          <a:lstStyle>
            <a:lvl1pPr algn="r">
              <a:defRPr sz="1200"/>
            </a:lvl1pPr>
          </a:lstStyle>
          <a:p>
            <a:fld id="{9E8BB80F-96DA-4DED-B335-37DC3A444FDD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2425" y="530225"/>
            <a:ext cx="3524250" cy="2643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89" tIns="46744" rIns="93489" bIns="467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1" y="3350300"/>
            <a:ext cx="7447280" cy="3173969"/>
          </a:xfrm>
          <a:prstGeom prst="rect">
            <a:avLst/>
          </a:prstGeom>
        </p:spPr>
        <p:txBody>
          <a:bodyPr vert="horz" lIns="93489" tIns="46744" rIns="93489" bIns="467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99376"/>
            <a:ext cx="4033944" cy="352663"/>
          </a:xfrm>
          <a:prstGeom prst="rect">
            <a:avLst/>
          </a:prstGeom>
        </p:spPr>
        <p:txBody>
          <a:bodyPr vert="horz" lIns="93489" tIns="46744" rIns="93489" bIns="467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03" y="6699376"/>
            <a:ext cx="4033944" cy="352663"/>
          </a:xfrm>
          <a:prstGeom prst="rect">
            <a:avLst/>
          </a:prstGeom>
        </p:spPr>
        <p:txBody>
          <a:bodyPr vert="horz" lIns="93489" tIns="46744" rIns="93489" bIns="46744" rtlCol="0" anchor="b"/>
          <a:lstStyle>
            <a:lvl1pPr algn="r">
              <a:defRPr sz="1200"/>
            </a:lvl1pPr>
          </a:lstStyle>
          <a:p>
            <a:fld id="{682338D1-C325-4A23-81B4-ED59F39A4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056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4" algn="l" defTabSz="9143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6" algn="l" defTabSz="9143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60" algn="l" defTabSz="9143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3" algn="l" defTabSz="9143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66" algn="l" defTabSz="9143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20" algn="l" defTabSz="9143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72" algn="l" defTabSz="9143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6" algn="l" defTabSz="9143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338D1-C325-4A23-81B4-ED59F39A494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77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13063" y="530225"/>
            <a:ext cx="3524250" cy="26431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338D1-C325-4A23-81B4-ED59F39A494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310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.    </a:t>
            </a:r>
            <a:r>
              <a:rPr lang="en-US" u="sng" dirty="0" smtClean="0"/>
              <a:t>Other</a:t>
            </a:r>
            <a:r>
              <a:rPr lang="en-US" u="sng" baseline="0" dirty="0" smtClean="0"/>
              <a:t> category:  </a:t>
            </a:r>
            <a:r>
              <a:rPr lang="en-US" baseline="0" dirty="0" smtClean="0"/>
              <a:t>Volunteer at fundraisers and events, continue work on outreach projects, </a:t>
            </a:r>
            <a:r>
              <a:rPr lang="en-US" baseline="0" dirty="0" err="1" smtClean="0"/>
              <a:t>increasng</a:t>
            </a:r>
            <a:r>
              <a:rPr lang="en-US" baseline="0" dirty="0" smtClean="0"/>
              <a:t> membership, provide perks to increase members and activities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338D1-C325-4A23-81B4-ED59F39A494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679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338D1-C325-4A23-81B4-ED59F39A494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393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338D1-C325-4A23-81B4-ED59F39A494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7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FCF9-8A24-CA47-A90A-658293077AD8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2F278-F5FD-CC4D-90B8-586C6EA9E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3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FCF9-8A24-CA47-A90A-658293077AD8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2F278-F5FD-CC4D-90B8-586C6EA9E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5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FCF9-8A24-CA47-A90A-658293077AD8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2F278-F5FD-CC4D-90B8-586C6EA9E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87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FCF9-8A24-CA47-A90A-658293077AD8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2F278-F5FD-CC4D-90B8-586C6EA9E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98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FCF9-8A24-CA47-A90A-658293077AD8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2F278-F5FD-CC4D-90B8-586C6EA9E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1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FCF9-8A24-CA47-A90A-658293077AD8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2F278-F5FD-CC4D-90B8-586C6EA9E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53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3" indent="0">
              <a:buNone/>
              <a:defRPr sz="1600" b="1"/>
            </a:lvl5pPr>
            <a:lvl6pPr marL="2285766" indent="0">
              <a:buNone/>
              <a:defRPr sz="1600" b="1"/>
            </a:lvl6pPr>
            <a:lvl7pPr marL="2742920" indent="0">
              <a:buNone/>
              <a:defRPr sz="1600" b="1"/>
            </a:lvl7pPr>
            <a:lvl8pPr marL="3200072" indent="0">
              <a:buNone/>
              <a:defRPr sz="1600" b="1"/>
            </a:lvl8pPr>
            <a:lvl9pPr marL="365722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3" indent="0">
              <a:buNone/>
              <a:defRPr sz="1600" b="1"/>
            </a:lvl5pPr>
            <a:lvl6pPr marL="2285766" indent="0">
              <a:buNone/>
              <a:defRPr sz="1600" b="1"/>
            </a:lvl6pPr>
            <a:lvl7pPr marL="2742920" indent="0">
              <a:buNone/>
              <a:defRPr sz="1600" b="1"/>
            </a:lvl7pPr>
            <a:lvl8pPr marL="3200072" indent="0">
              <a:buNone/>
              <a:defRPr sz="1600" b="1"/>
            </a:lvl8pPr>
            <a:lvl9pPr marL="365722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FCF9-8A24-CA47-A90A-658293077AD8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2F278-F5FD-CC4D-90B8-586C6EA9E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9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FCF9-8A24-CA47-A90A-658293077AD8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2F278-F5FD-CC4D-90B8-586C6EA9E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93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FCF9-8A24-CA47-A90A-658293077AD8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2F278-F5FD-CC4D-90B8-586C6EA9E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47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6" indent="0">
              <a:buNone/>
              <a:defRPr sz="1000"/>
            </a:lvl3pPr>
            <a:lvl4pPr marL="1371460" indent="0">
              <a:buNone/>
              <a:defRPr sz="900"/>
            </a:lvl4pPr>
            <a:lvl5pPr marL="1828613" indent="0">
              <a:buNone/>
              <a:defRPr sz="900"/>
            </a:lvl5pPr>
            <a:lvl6pPr marL="2285766" indent="0">
              <a:buNone/>
              <a:defRPr sz="900"/>
            </a:lvl6pPr>
            <a:lvl7pPr marL="2742920" indent="0">
              <a:buNone/>
              <a:defRPr sz="900"/>
            </a:lvl7pPr>
            <a:lvl8pPr marL="3200072" indent="0">
              <a:buNone/>
              <a:defRPr sz="900"/>
            </a:lvl8pPr>
            <a:lvl9pPr marL="365722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FCF9-8A24-CA47-A90A-658293077AD8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2F278-F5FD-CC4D-90B8-586C6EA9E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8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6" indent="0">
              <a:buNone/>
              <a:defRPr sz="2400"/>
            </a:lvl3pPr>
            <a:lvl4pPr marL="1371460" indent="0">
              <a:buNone/>
              <a:defRPr sz="2000"/>
            </a:lvl4pPr>
            <a:lvl5pPr marL="1828613" indent="0">
              <a:buNone/>
              <a:defRPr sz="2000"/>
            </a:lvl5pPr>
            <a:lvl6pPr marL="2285766" indent="0">
              <a:buNone/>
              <a:defRPr sz="2000"/>
            </a:lvl6pPr>
            <a:lvl7pPr marL="2742920" indent="0">
              <a:buNone/>
              <a:defRPr sz="2000"/>
            </a:lvl7pPr>
            <a:lvl8pPr marL="3200072" indent="0">
              <a:buNone/>
              <a:defRPr sz="2000"/>
            </a:lvl8pPr>
            <a:lvl9pPr marL="365722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6" indent="0">
              <a:buNone/>
              <a:defRPr sz="1000"/>
            </a:lvl3pPr>
            <a:lvl4pPr marL="1371460" indent="0">
              <a:buNone/>
              <a:defRPr sz="900"/>
            </a:lvl4pPr>
            <a:lvl5pPr marL="1828613" indent="0">
              <a:buNone/>
              <a:defRPr sz="900"/>
            </a:lvl5pPr>
            <a:lvl6pPr marL="2285766" indent="0">
              <a:buNone/>
              <a:defRPr sz="900"/>
            </a:lvl6pPr>
            <a:lvl7pPr marL="2742920" indent="0">
              <a:buNone/>
              <a:defRPr sz="900"/>
            </a:lvl7pPr>
            <a:lvl8pPr marL="3200072" indent="0">
              <a:buNone/>
              <a:defRPr sz="900"/>
            </a:lvl8pPr>
            <a:lvl9pPr marL="365722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FCF9-8A24-CA47-A90A-658293077AD8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2F278-F5FD-CC4D-90B8-586C6EA9E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401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0" tIns="45716" rIns="91430" bIns="4571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30" tIns="45716" rIns="91430" bIns="457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30" tIns="45716" rIns="91430" bIns="4571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FFCF9-8A24-CA47-A90A-658293077AD8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30" tIns="45716" rIns="91430" bIns="4571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30" tIns="45716" rIns="91430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2F278-F5FD-CC4D-90B8-586C6EA9E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55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5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5" indent="-342865" algn="l" defTabSz="45715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4" indent="-285722" algn="l" defTabSz="457154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3" indent="-228576" algn="l" defTabSz="45715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6" indent="-228576" algn="l" defTabSz="457154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0" indent="-228576" algn="l" defTabSz="457154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3" indent="-228576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6" indent="-228576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0" indent="-228576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02" indent="-228576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6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0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3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6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0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2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6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0667" y="1145145"/>
            <a:ext cx="7537465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2">
                    <a:lumMod val="25000"/>
                  </a:schemeClr>
                </a:solidFill>
              </a:rPr>
              <a:t>Library 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Directors’ </a:t>
            </a:r>
            <a:r>
              <a:rPr lang="en-US" sz="3600" b="1" dirty="0">
                <a:solidFill>
                  <a:schemeClr val="bg2">
                    <a:lumMod val="25000"/>
                  </a:schemeClr>
                </a:solidFill>
              </a:rPr>
              <a:t>View of Their Friends 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Groups</a:t>
            </a:r>
          </a:p>
          <a:p>
            <a:pPr algn="ctr"/>
            <a:endParaRPr lang="en-US" sz="360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November 18, 2017</a:t>
            </a:r>
          </a:p>
          <a:p>
            <a:pPr algn="ctr"/>
            <a:endParaRPr lang="en-US" sz="360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Carl </a:t>
            </a:r>
            <a:r>
              <a:rPr lang="en-US" sz="3600" b="1" dirty="0" err="1" smtClean="0">
                <a:solidFill>
                  <a:schemeClr val="bg2">
                    <a:lumMod val="25000"/>
                  </a:schemeClr>
                </a:solidFill>
              </a:rPr>
              <a:t>Nawrocki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 FOCL</a:t>
            </a:r>
          </a:p>
          <a:p>
            <a:pPr algn="ctr"/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Kate </a:t>
            </a:r>
            <a:r>
              <a:rPr lang="en-US" sz="3600" b="1" dirty="0" err="1" smtClean="0">
                <a:solidFill>
                  <a:schemeClr val="bg2">
                    <a:lumMod val="25000"/>
                  </a:schemeClr>
                </a:solidFill>
              </a:rPr>
              <a:t>Byroade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 CLA</a:t>
            </a:r>
            <a:endParaRPr lang="en-US" sz="3600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112000" y="2899833"/>
            <a:ext cx="184666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814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6501" y="724184"/>
            <a:ext cx="6273368" cy="523212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algn="ctr"/>
            <a:r>
              <a:rPr lang="en-US" sz="2000" dirty="0" smtClean="0"/>
              <a:t> 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Who Controls the Friends Money?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83220" y="1558529"/>
            <a:ext cx="671992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b="1" dirty="0" smtClean="0"/>
              <a:t>57% of the Friends </a:t>
            </a:r>
            <a:r>
              <a:rPr lang="en-US" sz="2400" b="1" dirty="0"/>
              <a:t>G</a:t>
            </a:r>
            <a:r>
              <a:rPr lang="en-US" sz="2400" b="1" dirty="0" smtClean="0"/>
              <a:t>roups Control the Flow of Money. The Library Director’s Requests are Voted </a:t>
            </a:r>
            <a:r>
              <a:rPr lang="en-US" sz="2400" b="1" dirty="0"/>
              <a:t>O</a:t>
            </a:r>
            <a:r>
              <a:rPr lang="en-US" sz="2400" b="1" dirty="0" smtClean="0"/>
              <a:t>n for Each Appropriation. (62% Municipal vs. 47% Association)</a:t>
            </a:r>
          </a:p>
          <a:p>
            <a:endParaRPr lang="en-US" sz="2400" b="1" dirty="0"/>
          </a:p>
          <a:p>
            <a:pPr marL="285750" indent="-285750">
              <a:buFont typeface="Arial"/>
              <a:buChar char="•"/>
            </a:pPr>
            <a:r>
              <a:rPr lang="en-US" sz="2400" b="1" dirty="0" smtClean="0"/>
              <a:t>23% give the Library Director an Annual Dollar Amount</a:t>
            </a:r>
          </a:p>
          <a:p>
            <a:endParaRPr lang="en-US" sz="2400" b="1" dirty="0"/>
          </a:p>
          <a:p>
            <a:pPr marL="285750" indent="-285750">
              <a:buFont typeface="Arial"/>
              <a:buChar char="•"/>
            </a:pPr>
            <a:r>
              <a:rPr lang="en-US" sz="2400" b="1" dirty="0" smtClean="0"/>
              <a:t>The Remainder are Mostly Association Libraries and Funds Raised are Controlled by the Trustees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91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3526" y="867833"/>
            <a:ext cx="6620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</a:rPr>
              <a:t>Do You Provide a Wish List to Your Friends Group?</a:t>
            </a:r>
            <a:endParaRPr lang="en-US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3526" y="1502492"/>
            <a:ext cx="6129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2/3 of Library Directors Provide a Wish List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93526" y="2307215"/>
            <a:ext cx="5875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Do Friends Ever Deny Funding Requests? 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93526" y="2789357"/>
            <a:ext cx="6768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b="1" dirty="0" smtClean="0"/>
              <a:t>Requests are Rarely or Never Denied 2/3 of the </a:t>
            </a:r>
          </a:p>
          <a:p>
            <a:r>
              <a:rPr lang="en-US" sz="2400" b="1" dirty="0" smtClean="0"/>
              <a:t>     Time and Sometimes Denied 1/3 of the Time</a:t>
            </a:r>
            <a:endParaRPr lang="en-US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893526" y="4607470"/>
            <a:ext cx="77369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80</a:t>
            </a:r>
            <a:r>
              <a:rPr lang="en-US" sz="2400" b="1" dirty="0"/>
              <a:t>% Very </a:t>
            </a:r>
            <a:r>
              <a:rPr lang="en-US" sz="2400" b="1" dirty="0" smtClean="0"/>
              <a:t>well/well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13</a:t>
            </a:r>
            <a:r>
              <a:rPr lang="en-US" sz="2400" b="1" dirty="0"/>
              <a:t>% </a:t>
            </a:r>
            <a:r>
              <a:rPr lang="en-US" sz="2400" b="1" dirty="0" smtClean="0"/>
              <a:t>Fair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7</a:t>
            </a:r>
            <a:r>
              <a:rPr lang="en-US" sz="2400" b="1" dirty="0" smtClean="0"/>
              <a:t>% </a:t>
            </a:r>
            <a:r>
              <a:rPr lang="en-US" sz="2400" b="1" dirty="0"/>
              <a:t>Not well</a:t>
            </a:r>
          </a:p>
        </p:txBody>
      </p:sp>
      <p:sp>
        <p:nvSpPr>
          <p:cNvPr id="7" name="Rectangle 6"/>
          <p:cNvSpPr/>
          <p:nvPr/>
        </p:nvSpPr>
        <p:spPr>
          <a:xfrm>
            <a:off x="687580" y="3767074"/>
            <a:ext cx="77369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How well do the Friends </a:t>
            </a:r>
            <a:r>
              <a:rPr lang="en-US" sz="2400" b="1" dirty="0" smtClean="0"/>
              <a:t>work </a:t>
            </a:r>
            <a:r>
              <a:rPr lang="en-US" sz="2400" b="1" dirty="0"/>
              <a:t>with you to meet your plans</a:t>
            </a:r>
            <a:r>
              <a:rPr lang="en-US" sz="2400" b="1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0797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4384398"/>
              </p:ext>
            </p:extLst>
          </p:nvPr>
        </p:nvGraphicFramePr>
        <p:xfrm>
          <a:off x="1872000" y="1809000"/>
          <a:ext cx="540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396" y="436212"/>
            <a:ext cx="8772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All Library Directors Report That They Support Their Friends Groups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46688" y="1054612"/>
            <a:ext cx="56253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b="1" dirty="0" smtClean="0"/>
              <a:t>76% Mention in Library Newsletter</a:t>
            </a:r>
          </a:p>
          <a:p>
            <a:endParaRPr lang="en-US" sz="2400" b="1" dirty="0" smtClean="0"/>
          </a:p>
          <a:p>
            <a:pPr marL="285750" indent="-285750">
              <a:buFont typeface="Arial"/>
              <a:buChar char="•"/>
            </a:pPr>
            <a:r>
              <a:rPr lang="en-US" sz="2400" b="1" dirty="0" smtClean="0"/>
              <a:t>67% Advertise in Local Paper</a:t>
            </a:r>
          </a:p>
          <a:p>
            <a:endParaRPr lang="en-US" sz="2400" b="1" dirty="0" smtClean="0"/>
          </a:p>
          <a:p>
            <a:pPr marL="285750" indent="-285750">
              <a:buFont typeface="Arial"/>
              <a:buChar char="•"/>
            </a:pPr>
            <a:r>
              <a:rPr lang="en-US" sz="2400" b="1" dirty="0" smtClean="0"/>
              <a:t>94% Give Credit At All Friends Sponsored Events</a:t>
            </a:r>
          </a:p>
          <a:p>
            <a:endParaRPr lang="en-US" sz="2400" b="1" dirty="0" smtClean="0"/>
          </a:p>
          <a:p>
            <a:pPr marL="285750" indent="-285750">
              <a:buFont typeface="Arial"/>
              <a:buChar char="•"/>
            </a:pPr>
            <a:r>
              <a:rPr lang="en-US" sz="2400" b="1" dirty="0" smtClean="0"/>
              <a:t>88% Participate in Friends Events</a:t>
            </a:r>
          </a:p>
          <a:p>
            <a:endParaRPr lang="en-US" sz="2400" b="1" dirty="0" smtClean="0"/>
          </a:p>
          <a:p>
            <a:pPr marL="285750" indent="-285750">
              <a:buFont typeface="Arial"/>
              <a:buChar char="•"/>
            </a:pPr>
            <a:r>
              <a:rPr lang="en-US" sz="2400" b="1" dirty="0" smtClean="0"/>
              <a:t>62% Help Friends recruit New Friends Members</a:t>
            </a:r>
          </a:p>
          <a:p>
            <a:pPr marL="285750" indent="-285750">
              <a:buFont typeface="Arial"/>
              <a:buChar char="•"/>
            </a:pP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61404" y="5425459"/>
            <a:ext cx="6821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"/>
            </a:pPr>
            <a:r>
              <a:rPr lang="en-US" sz="2400" b="1" i="1" u="sng" dirty="0">
                <a:solidFill>
                  <a:srgbClr val="000090"/>
                </a:solidFill>
              </a:rPr>
              <a:t>Library Directors and Staff sometimes provide significant help with newsletters, web site and other administrative support.  </a:t>
            </a:r>
          </a:p>
        </p:txBody>
      </p:sp>
    </p:spTree>
    <p:extLst>
      <p:ext uri="{BB962C8B-B14F-4D97-AF65-F5344CB8AC3E}">
        <p14:creationId xmlns:p14="http://schemas.microsoft.com/office/powerpoint/2010/main" val="413738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3587" y="833309"/>
            <a:ext cx="48842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Annual FOCL Awards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51317" y="2037686"/>
            <a:ext cx="660070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Only 20% of Friends Groups or Individuals Have Been Nominated for a FOCL Award Despite the Fact </a:t>
            </a:r>
            <a:r>
              <a:rPr lang="en-US" sz="3600" b="1" dirty="0"/>
              <a:t>T</a:t>
            </a:r>
            <a:r>
              <a:rPr lang="en-US" sz="3600" b="1" dirty="0" smtClean="0"/>
              <a:t>hat the Library Directors </a:t>
            </a:r>
            <a:r>
              <a:rPr lang="en-US" sz="3600" b="1" dirty="0"/>
              <a:t>W</a:t>
            </a:r>
            <a:r>
              <a:rPr lang="en-US" sz="3600" b="1" dirty="0" smtClean="0"/>
              <a:t>ere </a:t>
            </a:r>
            <a:r>
              <a:rPr lang="en-US" sz="3600" b="1" dirty="0"/>
              <a:t>N</a:t>
            </a:r>
            <a:r>
              <a:rPr lang="en-US" sz="3600" b="1" dirty="0" smtClean="0"/>
              <a:t>early </a:t>
            </a:r>
            <a:r>
              <a:rPr lang="en-US" sz="3600" b="1" dirty="0"/>
              <a:t>A</a:t>
            </a:r>
            <a:r>
              <a:rPr lang="en-US" sz="3600" b="1" dirty="0" smtClean="0"/>
              <a:t>ll </a:t>
            </a:r>
            <a:r>
              <a:rPr lang="en-US" sz="3600" b="1" dirty="0"/>
              <a:t>A</a:t>
            </a:r>
            <a:r>
              <a:rPr lang="en-US" sz="3600" b="1" dirty="0" smtClean="0"/>
              <a:t>ware of the Program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512252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97691" y="200446"/>
            <a:ext cx="55991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So What Did We Learn From Our Library Directors? </a:t>
            </a:r>
            <a:endParaRPr lang="en-US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4199" y="1522812"/>
            <a:ext cx="7271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US" sz="2400" b="1" dirty="0" smtClean="0"/>
              <a:t>The large number of responses (115) indicates Library Directors are very interested in their Friends groups.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84199" y="2818356"/>
            <a:ext cx="6826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Advocacy and Awareness are nearly as important as Fundraising.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84199" y="3814110"/>
            <a:ext cx="76782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80 % of Friends Groups meet their Library Directors expectations, however 50% of the groups need to increase their membership and activity.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31246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97691" y="200446"/>
            <a:ext cx="55991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So What Did We Learn From Our Library Directors?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163546" y="1562098"/>
            <a:ext cx="78153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Nearly 2/3 of Friends funding is given on a request basis, however the requests are rarely denied.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09700" y="2616200"/>
            <a:ext cx="679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One-quarter of the Library Directors receive an annual budget from their Friends group.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30596" y="3659832"/>
            <a:ext cx="7192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Library Directors believe they provide a great deal  publicity and office support to their Friends .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30596" y="4775200"/>
            <a:ext cx="7810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Recognition of Friends by Library Directors is often</a:t>
            </a:r>
          </a:p>
          <a:p>
            <a:r>
              <a:rPr lang="en-US" sz="2400" b="1" dirty="0" smtClean="0"/>
              <a:t> performed locally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08296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6989" y="738278"/>
            <a:ext cx="51984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Survey of CT Library Directors</a:t>
            </a:r>
            <a:endParaRPr lang="en-US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7979" y="1409456"/>
            <a:ext cx="681566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b="1" dirty="0"/>
              <a:t>Time Frame:  Survey conducted from August 22 to October 3, </a:t>
            </a:r>
            <a:r>
              <a:rPr lang="en-US" sz="2800" b="1" dirty="0" smtClean="0"/>
              <a:t>2017</a:t>
            </a:r>
          </a:p>
          <a:p>
            <a:pPr marL="285750" indent="-285750">
              <a:buFont typeface="Arial"/>
              <a:buChar char="•"/>
            </a:pPr>
            <a:endParaRPr lang="en-US" sz="2800" b="1" dirty="0"/>
          </a:p>
          <a:p>
            <a:pPr marL="285750" indent="-285750">
              <a:buFont typeface="Arial"/>
              <a:buChar char="•"/>
            </a:pPr>
            <a:r>
              <a:rPr lang="en-US" sz="2800" b="1" dirty="0" smtClean="0"/>
              <a:t>Purpose:  Gather information on how Directors view and interact with their Friends groups</a:t>
            </a:r>
          </a:p>
          <a:p>
            <a:pPr marL="285750" indent="-285750">
              <a:buFont typeface="Arial"/>
              <a:buChar char="•"/>
            </a:pPr>
            <a:endParaRPr lang="en-US" sz="2800" b="1" dirty="0"/>
          </a:p>
          <a:p>
            <a:pPr marL="285750" indent="-285750">
              <a:buFont typeface="Arial"/>
              <a:buChar char="•"/>
            </a:pPr>
            <a:r>
              <a:rPr lang="en-US" sz="2800" b="1" dirty="0" smtClean="0"/>
              <a:t>Focus:  Discover how groups are performing</a:t>
            </a:r>
            <a:r>
              <a:rPr lang="en-US" sz="2800" b="1" dirty="0"/>
              <a:t>,</a:t>
            </a:r>
            <a:r>
              <a:rPr lang="en-US" sz="2800" b="1" dirty="0" smtClean="0"/>
              <a:t> communication, finances</a:t>
            </a:r>
          </a:p>
          <a:p>
            <a:r>
              <a:rPr lang="en-US" sz="2800" b="1" dirty="0" smtClean="0"/>
              <a:t>   and recognition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9910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87499" y="4473266"/>
            <a:ext cx="681566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b="1" dirty="0" smtClean="0"/>
              <a:t>There are 169 Libraries in the State</a:t>
            </a:r>
          </a:p>
          <a:p>
            <a:pPr marL="342900" indent="-342900">
              <a:buFont typeface="Arial"/>
              <a:buChar char="•"/>
            </a:pPr>
            <a:r>
              <a:rPr lang="en-US" sz="2000" b="1" dirty="0" smtClean="0"/>
              <a:t>115 Library Directors Completed Survey</a:t>
            </a:r>
          </a:p>
          <a:p>
            <a:pPr marL="342900" indent="-342900">
              <a:buFont typeface="Arial"/>
              <a:buChar char="•"/>
            </a:pPr>
            <a:r>
              <a:rPr lang="en-US" sz="2000" b="1" dirty="0" smtClean="0"/>
              <a:t>56% Municipal / 40% Association</a:t>
            </a:r>
          </a:p>
          <a:p>
            <a:pPr marL="342900" indent="-342900">
              <a:buFont typeface="Arial"/>
              <a:buChar char="•"/>
            </a:pPr>
            <a:r>
              <a:rPr lang="en-US" sz="2000" b="1" dirty="0" smtClean="0"/>
              <a:t>83% Have Friends Groups</a:t>
            </a:r>
          </a:p>
          <a:p>
            <a:pPr marL="342900" indent="-342900">
              <a:buFont typeface="Arial"/>
              <a:buChar char="•"/>
            </a:pP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344333" y="359829"/>
            <a:ext cx="29220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Demographics</a:t>
            </a:r>
            <a:endParaRPr lang="en-US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1722121"/>
              </p:ext>
            </p:extLst>
          </p:nvPr>
        </p:nvGraphicFramePr>
        <p:xfrm>
          <a:off x="1363999" y="1291150"/>
          <a:ext cx="5832667" cy="3044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01887" y="5750538"/>
            <a:ext cx="79868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sz="2400" b="1" i="1" u="sng" dirty="0" smtClean="0">
                <a:solidFill>
                  <a:srgbClr val="0000FF"/>
                </a:solidFill>
              </a:rPr>
              <a:t>The survey response has produced highly representative and accurate data</a:t>
            </a:r>
            <a:endParaRPr lang="en-US" sz="2400" b="1" i="1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408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123998" y="4978353"/>
            <a:ext cx="2802870" cy="373659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r>
              <a:rPr lang="en-US" dirty="0" smtClean="0"/>
              <a:t>                  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76613" y="663880"/>
            <a:ext cx="80329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How Do Municipal and Association Libraries Differ?</a:t>
            </a:r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88307" y="1606989"/>
            <a:ext cx="387054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chemeClr val="bg2">
                    <a:lumMod val="25000"/>
                  </a:schemeClr>
                </a:solidFill>
              </a:rPr>
              <a:t>Municipal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library is a department of the municipality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municipality owns the library</a:t>
            </a:r>
          </a:p>
          <a:p>
            <a:endParaRPr lang="en-US" sz="2400" dirty="0" smtClean="0">
              <a:solidFill>
                <a:srgbClr val="0070C0"/>
              </a:solidFill>
            </a:endParaRP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Funded by the municipality with Friends support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56609" y="1593961"/>
            <a:ext cx="41529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chemeClr val="bg2">
                    <a:lumMod val="25000"/>
                  </a:schemeClr>
                </a:solidFill>
              </a:rPr>
              <a:t>Association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library is a 501(c)3 non-profit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library can be owned by the municipality or the association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Funded by the municipality, Friends, and private support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30210" y="5786664"/>
            <a:ext cx="4867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Both are governed by the same State Statues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53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164354" y="410871"/>
            <a:ext cx="6578600" cy="461657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algn="ctr"/>
            <a:r>
              <a:rPr lang="en-US" sz="2400" b="1" dirty="0" smtClean="0"/>
              <a:t>How </a:t>
            </a:r>
            <a:r>
              <a:rPr lang="en-US" sz="2400" b="1" dirty="0"/>
              <a:t>W</a:t>
            </a:r>
            <a:r>
              <a:rPr lang="en-US" sz="2400" b="1" dirty="0" smtClean="0"/>
              <a:t>ould </a:t>
            </a:r>
            <a:r>
              <a:rPr lang="en-US" sz="2400" b="1" dirty="0"/>
              <a:t>Y</a:t>
            </a:r>
            <a:r>
              <a:rPr lang="en-US" sz="2400" b="1" dirty="0" smtClean="0"/>
              <a:t>ou </a:t>
            </a:r>
            <a:r>
              <a:rPr lang="en-US" sz="2400" b="1" dirty="0"/>
              <a:t>D</a:t>
            </a:r>
            <a:r>
              <a:rPr lang="en-US" sz="2400" b="1" dirty="0" smtClean="0"/>
              <a:t>escribe </a:t>
            </a:r>
            <a:r>
              <a:rPr lang="en-US" sz="2400" b="1" dirty="0"/>
              <a:t>Y</a:t>
            </a:r>
            <a:r>
              <a:rPr lang="en-US" sz="2400" b="1" dirty="0" smtClean="0"/>
              <a:t>our </a:t>
            </a:r>
            <a:r>
              <a:rPr lang="en-US" sz="2400" b="1" dirty="0"/>
              <a:t>Friends G</a:t>
            </a:r>
            <a:r>
              <a:rPr lang="en-US" sz="2400" b="1" dirty="0" smtClean="0"/>
              <a:t>roup</a:t>
            </a:r>
            <a:r>
              <a:rPr lang="en-US" sz="2400" b="1" dirty="0"/>
              <a:t>?</a:t>
            </a:r>
            <a:endParaRPr lang="en-US" sz="2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3528962"/>
              </p:ext>
            </p:extLst>
          </p:nvPr>
        </p:nvGraphicFramePr>
        <p:xfrm>
          <a:off x="1296454" y="1248833"/>
          <a:ext cx="6446500" cy="4741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71888" y="6406444"/>
            <a:ext cx="6335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0090"/>
              </a:buClr>
              <a:buFont typeface="Wingdings" charset="2"/>
              <a:buChar char=""/>
            </a:pPr>
            <a:r>
              <a:rPr lang="en-US" b="1" i="1" u="sng" dirty="0" smtClean="0">
                <a:solidFill>
                  <a:srgbClr val="000090"/>
                </a:solidFill>
              </a:rPr>
              <a:t>Half of the Friends Groups are doing well</a:t>
            </a:r>
            <a:endParaRPr lang="en-US" b="1" i="1" u="sng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85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4192" y="594087"/>
            <a:ext cx="8349080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Municipal – Between very and somewhat active. They do a</a:t>
            </a:r>
          </a:p>
          <a:p>
            <a:r>
              <a:rPr lang="en-US" sz="2400" b="1" dirty="0"/>
              <a:t>g</a:t>
            </a:r>
            <a:r>
              <a:rPr lang="en-US" sz="2400" b="1" dirty="0" smtClean="0"/>
              <a:t>reat job but sometimes waiver on what their mission is.</a:t>
            </a:r>
          </a:p>
          <a:p>
            <a:endParaRPr lang="en-US" sz="2400" b="1" dirty="0"/>
          </a:p>
          <a:p>
            <a:r>
              <a:rPr lang="en-US" sz="2400" b="1" dirty="0" smtClean="0"/>
              <a:t>Municipal – Our Friends group has one program – a used</a:t>
            </a:r>
          </a:p>
          <a:p>
            <a:r>
              <a:rPr lang="en-US" sz="2400" b="1" dirty="0" smtClean="0"/>
              <a:t>Bookstore open 5 day per week. It is their only activity and it</a:t>
            </a:r>
          </a:p>
          <a:p>
            <a:r>
              <a:rPr lang="en-US" sz="2400" b="1" dirty="0"/>
              <a:t>i</a:t>
            </a:r>
            <a:r>
              <a:rPr lang="en-US" sz="2400" b="1" dirty="0" smtClean="0"/>
              <a:t>s very successful. They contribute about $25,000 each year.</a:t>
            </a:r>
          </a:p>
          <a:p>
            <a:endParaRPr lang="en-US" sz="2400" b="1" dirty="0"/>
          </a:p>
          <a:p>
            <a:r>
              <a:rPr lang="en-US" sz="2400" b="1" dirty="0" smtClean="0"/>
              <a:t>Association – We do not have a separate 501(c)3 Friends</a:t>
            </a:r>
          </a:p>
          <a:p>
            <a:r>
              <a:rPr lang="en-US" sz="2400" b="1" dirty="0" smtClean="0"/>
              <a:t>Group or a defined Friends group with board, meetings etc.</a:t>
            </a:r>
          </a:p>
          <a:p>
            <a:r>
              <a:rPr lang="en-US" sz="2400" b="1" dirty="0" smtClean="0"/>
              <a:t>We do have a group of about 50+ volunteers who do extensive</a:t>
            </a:r>
          </a:p>
          <a:p>
            <a:r>
              <a:rPr lang="en-US" sz="2400" b="1" dirty="0"/>
              <a:t>f</a:t>
            </a:r>
            <a:r>
              <a:rPr lang="en-US" sz="2400" b="1" dirty="0" smtClean="0"/>
              <a:t>undraising for us raising about 20% of the library’s budget each</a:t>
            </a:r>
          </a:p>
          <a:p>
            <a:r>
              <a:rPr lang="en-US" sz="2400" b="1" dirty="0"/>
              <a:t>y</a:t>
            </a:r>
            <a:r>
              <a:rPr lang="en-US" sz="2400" b="1" dirty="0" smtClean="0"/>
              <a:t>ear.</a:t>
            </a:r>
          </a:p>
          <a:p>
            <a:endParaRPr lang="en-US" sz="2400" b="1" dirty="0"/>
          </a:p>
          <a:p>
            <a:r>
              <a:rPr lang="en-US" sz="2400" b="1" dirty="0" smtClean="0"/>
              <a:t>Association – I feel as if I am their employee. They are resistant</a:t>
            </a:r>
          </a:p>
          <a:p>
            <a:r>
              <a:rPr lang="en-US" sz="2400" b="1" dirty="0"/>
              <a:t>t</a:t>
            </a:r>
            <a:r>
              <a:rPr lang="en-US" sz="2400" b="1" dirty="0" smtClean="0"/>
              <a:t>o change and funding improvements/new programs. They</a:t>
            </a:r>
          </a:p>
          <a:p>
            <a:r>
              <a:rPr lang="en-US" sz="2400" b="1" dirty="0"/>
              <a:t>s</a:t>
            </a:r>
            <a:r>
              <a:rPr lang="en-US" sz="2400" b="1" dirty="0" smtClean="0"/>
              <a:t>coff at anything over a few hundred dollars.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30013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00760" y="4168407"/>
            <a:ext cx="6614160" cy="400110"/>
          </a:xfrm>
          <a:prstGeom prst="rect">
            <a:avLst/>
          </a:prstGeom>
        </p:spPr>
        <p:txBody>
          <a:bodyPr wrap="square" lIns="91430" tIns="45716" rIns="91430" bIns="45716">
            <a:spAutoFit/>
          </a:bodyPr>
          <a:lstStyle/>
          <a:p>
            <a:r>
              <a:rPr lang="en-US" sz="2000" b="1" dirty="0"/>
              <a:t>      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6280" y="463146"/>
            <a:ext cx="7852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</a:rPr>
              <a:t>In What Areas Would You Like Your Friends Group 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T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</a:rPr>
              <a:t>o Focus</a:t>
            </a:r>
            <a:endParaRPr lang="en-US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9888627"/>
              </p:ext>
            </p:extLst>
          </p:nvPr>
        </p:nvGraphicFramePr>
        <p:xfrm>
          <a:off x="598594" y="1481667"/>
          <a:ext cx="7804574" cy="4466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0564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="" xmlns:a16="http://schemas.microsoft.com/office/drawing/2014/main" id="{332BF23C-7C86-4122-9DF2-7B7970AE0F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1860125"/>
              </p:ext>
            </p:extLst>
          </p:nvPr>
        </p:nvGraphicFramePr>
        <p:xfrm>
          <a:off x="462691" y="646336"/>
          <a:ext cx="8044249" cy="4729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72397" y="334961"/>
            <a:ext cx="7823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 What Areas Would You Like Your Friends Group To </a:t>
            </a:r>
            <a:r>
              <a:rPr lang="en-US" sz="2400" b="1" dirty="0" smtClean="0"/>
              <a:t>Focus (cont’d) 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74661" y="5498260"/>
            <a:ext cx="2093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charset="2"/>
              <a:buChar char="u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Municipal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61027" y="5476334"/>
            <a:ext cx="2539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8000"/>
              </a:buClr>
              <a:buFont typeface="Wingdings" charset="2"/>
              <a:buChar char="u"/>
            </a:pPr>
            <a:r>
              <a:rPr lang="en-US" b="1" dirty="0" smtClean="0">
                <a:solidFill>
                  <a:srgbClr val="008000"/>
                </a:solidFill>
              </a:rPr>
              <a:t>Association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398" y="5919813"/>
            <a:ext cx="65308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8000"/>
              </a:buClr>
              <a:buFont typeface="Wingdings" charset="2"/>
              <a:buChar char="u"/>
            </a:pPr>
            <a:r>
              <a:rPr lang="en-US" sz="2400" b="1" dirty="0">
                <a:solidFill>
                  <a:srgbClr val="008000"/>
                </a:solidFill>
              </a:rPr>
              <a:t>Association Boards are allowed to Advocate and Solicit Funds.</a:t>
            </a:r>
          </a:p>
        </p:txBody>
      </p:sp>
    </p:spTree>
    <p:extLst>
      <p:ext uri="{BB962C8B-B14F-4D97-AF65-F5344CB8AC3E}">
        <p14:creationId xmlns:p14="http://schemas.microsoft.com/office/powerpoint/2010/main" val="3682926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83833" y="910167"/>
            <a:ext cx="4741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Communications</a:t>
            </a:r>
            <a:endParaRPr lang="en-US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9696" y="1935722"/>
            <a:ext cx="8339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b="1" dirty="0" smtClean="0"/>
              <a:t>96% of Library Directors Are Invited to Friends Meetings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00457" y="2639628"/>
            <a:ext cx="8043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b="1" dirty="0" smtClean="0"/>
              <a:t>88% of Library Directors Try to Attend Friends Meetings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42119" y="3384983"/>
            <a:ext cx="73448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b="1" dirty="0" smtClean="0"/>
              <a:t>Only 60% of Library Directors are Members of Their Friends Group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9220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3188</TotalTime>
  <Words>792</Words>
  <Application>Microsoft Office PowerPoint</Application>
  <PresentationFormat>On-screen Show (4:3)</PresentationFormat>
  <Paragraphs>113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Linda's Laptop</dc:creator>
  <cp:lastModifiedBy>Jennifer Hadley</cp:lastModifiedBy>
  <cp:revision>383</cp:revision>
  <cp:lastPrinted>2017-11-08T20:16:33Z</cp:lastPrinted>
  <dcterms:created xsi:type="dcterms:W3CDTF">2015-02-26T00:00:22Z</dcterms:created>
  <dcterms:modified xsi:type="dcterms:W3CDTF">2017-11-20T16:40:12Z</dcterms:modified>
</cp:coreProperties>
</file>